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6"/>
  </p:notesMasterIdLst>
  <p:sldIdLst>
    <p:sldId id="921" r:id="rId2"/>
    <p:sldId id="811" r:id="rId3"/>
    <p:sldId id="926" r:id="rId4"/>
    <p:sldId id="927" r:id="rId5"/>
    <p:sldId id="928" r:id="rId6"/>
    <p:sldId id="929" r:id="rId7"/>
    <p:sldId id="930" r:id="rId8"/>
    <p:sldId id="922" r:id="rId9"/>
    <p:sldId id="844" r:id="rId10"/>
    <p:sldId id="812" r:id="rId11"/>
    <p:sldId id="813" r:id="rId12"/>
    <p:sldId id="814" r:id="rId13"/>
    <p:sldId id="815" r:id="rId14"/>
    <p:sldId id="816" r:id="rId15"/>
    <p:sldId id="817" r:id="rId16"/>
    <p:sldId id="818" r:id="rId17"/>
    <p:sldId id="845" r:id="rId18"/>
    <p:sldId id="931" r:id="rId19"/>
    <p:sldId id="850" r:id="rId20"/>
    <p:sldId id="925" r:id="rId21"/>
    <p:sldId id="923" r:id="rId22"/>
    <p:sldId id="924" r:id="rId23"/>
    <p:sldId id="820" r:id="rId24"/>
    <p:sldId id="85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66"/>
    <a:srgbClr val="FF9900"/>
    <a:srgbClr val="FF00FF"/>
    <a:srgbClr val="FDFD7F"/>
    <a:srgbClr val="13D8DD"/>
    <a:srgbClr val="FFFF00"/>
    <a:srgbClr val="0033CC"/>
    <a:srgbClr val="E97D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1859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4" Type="http://schemas.openxmlformats.org/officeDocument/2006/relationships/image" Target="../media/image3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Relationship Id="rId4" Type="http://schemas.openxmlformats.org/officeDocument/2006/relationships/image" Target="../media/image51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png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787E664-099A-46BA-BF69-A757D0C6C9BB}" type="datetimeFigureOut">
              <a:rPr lang="en-US"/>
              <a:pPr>
                <a:defRPr/>
              </a:pPr>
              <a:t>11/9/2018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5EAE2B3-5F38-4581-A270-17578E8D7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0D46F055-4B67-45CF-B934-F692AB96FC07}" type="slidenum">
              <a:rPr lang="en-US" sz="1200"/>
              <a:pPr algn="r" eaLnBrk="0" hangingPunct="0"/>
              <a:t>5</a:t>
            </a:fld>
            <a:endParaRPr lang="en-U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87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7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4AE5-1C24-4D46-923B-A181EC7F0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3E0F5-5F38-416F-9D41-CCAB5BED3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D1777-3731-4CDF-972A-96B13A297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CCB37-7577-4CF6-8D59-50F86AB07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A27F9-4453-4482-9703-F0A3BE2F3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263D9-8539-47DF-A3E4-5A1EEE8E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A0D9-2EBA-4B33-A852-F1C3C9BF8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D2664-8C82-44F5-B073-2AFF4E938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A12B-25BE-4268-982D-AB907C9CB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0943-D8A4-4232-9168-5D01FE7E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05401-6129-4A51-8F1C-C777341DA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764A2-B244-4FA5-8FCC-42C2AAB68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FADA7-88BF-4090-852C-727DAD589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E53D-862C-425E-BA93-02E584899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2257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76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76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76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3E290586-37B2-441A-96C3-6E1822767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6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7" r:id="rId12"/>
    <p:sldLayoutId id="2147484168" r:id="rId13"/>
    <p:sldLayoutId id="214748416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23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openxmlformats.org/officeDocument/2006/relationships/image" Target="../media/image2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64.png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6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62.png"/><Relationship Id="rId5" Type="http://schemas.openxmlformats.org/officeDocument/2006/relationships/image" Target="../media/image60.png"/><Relationship Id="rId10" Type="http://schemas.openxmlformats.org/officeDocument/2006/relationships/image" Target="../media/image61.png"/><Relationship Id="rId4" Type="http://schemas.openxmlformats.org/officeDocument/2006/relationships/image" Target="../media/image59.png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6"/>
          <p:cNvSpPr>
            <a:spLocks noChangeArrowheads="1" noChangeShapeType="1" noTextEdit="1"/>
          </p:cNvSpPr>
          <p:nvPr/>
        </p:nvSpPr>
        <p:spPr bwMode="auto">
          <a:xfrm>
            <a:off x="588963" y="3905250"/>
            <a:ext cx="7640637" cy="901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БИОФИЗИКА</a:t>
            </a:r>
            <a:endParaRPr lang="en-US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7651" name="WordArt 6"/>
          <p:cNvSpPr>
            <a:spLocks noChangeArrowheads="1" noChangeShapeType="1" noTextEdit="1"/>
          </p:cNvSpPr>
          <p:nvPr/>
        </p:nvSpPr>
        <p:spPr bwMode="auto">
          <a:xfrm>
            <a:off x="263525" y="1066800"/>
            <a:ext cx="8572500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954"/>
              </a:avLst>
            </a:prstTxWarp>
          </a:bodyPr>
          <a:lstStyle/>
          <a:p>
            <a:endParaRPr lang="en-US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19075" y="674688"/>
            <a:ext cx="87344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RS" sz="4800" b="1" dirty="0" smtClean="0"/>
              <a:t>ПРВА </a:t>
            </a:r>
            <a:r>
              <a:rPr lang="en-US" sz="4800" b="1" dirty="0" smtClean="0"/>
              <a:t>ГОДИНА </a:t>
            </a:r>
            <a:r>
              <a:rPr lang="en-US" sz="4800" b="1" dirty="0"/>
              <a:t>СТУДИЈА</a:t>
            </a:r>
          </a:p>
          <a:p>
            <a:pPr algn="ctr" eaLnBrk="0" hangingPunct="0"/>
            <a:r>
              <a:rPr lang="sr-Cyrl-RS" sz="4800" b="1" dirty="0" smtClean="0"/>
              <a:t>МОРФОЛОГИЈА 2</a:t>
            </a:r>
            <a:r>
              <a:rPr lang="en-US" sz="4800" b="1" dirty="0" smtClean="0"/>
              <a:t> </a:t>
            </a:r>
            <a:endParaRPr lang="en-US" sz="4800" b="1" dirty="0"/>
          </a:p>
          <a:p>
            <a:pPr algn="ctr" eaLnBrk="0" hangingPunct="0"/>
            <a:r>
              <a:rPr lang="en-US" sz="4800" b="1" dirty="0"/>
              <a:t> </a:t>
            </a:r>
            <a:endParaRPr lang="en-US" sz="4800" dirty="0"/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409575" y="2312988"/>
            <a:ext cx="8734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RS" sz="4800" b="1" dirty="0" smtClean="0"/>
              <a:t>Г</a:t>
            </a:r>
            <a:r>
              <a:rPr lang="en-US" sz="4800" b="1" dirty="0" smtClean="0"/>
              <a:t>-</a:t>
            </a:r>
            <a:r>
              <a:rPr lang="sr-Cyrl-RS" sz="4800" b="1" dirty="0" smtClean="0"/>
              <a:t>1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" descr="alpha decay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1613" y="887413"/>
            <a:ext cx="4138612" cy="2947987"/>
          </a:xfrm>
        </p:spPr>
      </p:pic>
      <p:pic>
        <p:nvPicPr>
          <p:cNvPr id="5125" name="Picture 30" descr="diagra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6249" y="5052187"/>
            <a:ext cx="3419475" cy="1618487"/>
          </a:xfrm>
          <a:solidFill>
            <a:schemeClr val="accent2">
              <a:lumMod val="40000"/>
              <a:lumOff val="60000"/>
            </a:schemeClr>
          </a:solidFill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7170" name="Object 28"/>
          <p:cNvGraphicFramePr>
            <a:graphicFrameLocks noChangeAspect="1"/>
          </p:cNvGraphicFramePr>
          <p:nvPr/>
        </p:nvGraphicFramePr>
        <p:xfrm>
          <a:off x="260350" y="3895725"/>
          <a:ext cx="3656013" cy="927100"/>
        </p:xfrm>
        <a:graphic>
          <a:graphicData uri="http://schemas.openxmlformats.org/presentationml/2006/ole">
            <p:oleObj spid="_x0000_s7170" name="Equation" r:id="rId5" imgW="901440" imgH="228600" progId="">
              <p:embed/>
            </p:oleObj>
          </a:graphicData>
        </a:graphic>
      </p:graphicFrame>
      <p:pic>
        <p:nvPicPr>
          <p:cNvPr id="5127" name="Picture 33" descr="modes2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00525" y="3967163"/>
            <a:ext cx="4787900" cy="2246312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5" name="WordArt 15"/>
          <p:cNvSpPr>
            <a:spLocks noChangeArrowheads="1" noChangeShapeType="1" noTextEdit="1"/>
          </p:cNvSpPr>
          <p:nvPr/>
        </p:nvSpPr>
        <p:spPr bwMode="auto">
          <a:xfrm>
            <a:off x="419100" y="134938"/>
            <a:ext cx="5189538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Алфа распад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75996" y="3152776"/>
            <a:ext cx="321391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67225" y="905375"/>
            <a:ext cx="2857499" cy="215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beta minus dec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54125"/>
            <a:ext cx="511333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323850" y="4724400"/>
          <a:ext cx="3673475" cy="996950"/>
        </p:xfrm>
        <a:graphic>
          <a:graphicData uri="http://schemas.openxmlformats.org/presentationml/2006/ole">
            <p:oleObj spid="_x0000_s8194" name="Equation" r:id="rId4" imgW="939600" imgH="253800" progId="">
              <p:embed/>
            </p:oleObj>
          </a:graphicData>
        </a:graphic>
      </p:graphicFrame>
      <p:graphicFrame>
        <p:nvGraphicFramePr>
          <p:cNvPr id="8195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323850" y="3860800"/>
          <a:ext cx="3600450" cy="704850"/>
        </p:xfrm>
        <a:graphic>
          <a:graphicData uri="http://schemas.openxmlformats.org/presentationml/2006/ole">
            <p:oleObj spid="_x0000_s8195" name="Equation" r:id="rId5" imgW="1168200" imgH="228600" progId="">
              <p:embed/>
            </p:oleObj>
          </a:graphicData>
        </a:graphic>
      </p:graphicFrame>
      <p:pic>
        <p:nvPicPr>
          <p:cNvPr id="8198" name="Picture 12" descr="modes7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356100" y="3933825"/>
            <a:ext cx="4176713" cy="2082800"/>
          </a:xfrm>
        </p:spPr>
      </p:pic>
      <p:sp>
        <p:nvSpPr>
          <p:cNvPr id="8199" name="WordArt 15"/>
          <p:cNvSpPr>
            <a:spLocks noChangeArrowheads="1" noChangeShapeType="1" noTextEdit="1"/>
          </p:cNvSpPr>
          <p:nvPr/>
        </p:nvSpPr>
        <p:spPr bwMode="auto">
          <a:xfrm>
            <a:off x="561975" y="649288"/>
            <a:ext cx="5189538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Бета минус  распад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9707" y="5899150"/>
            <a:ext cx="2852444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43548" y="1451069"/>
            <a:ext cx="3156746" cy="229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4" descr="beta plus deca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1938" y="796925"/>
            <a:ext cx="4176712" cy="2386013"/>
          </a:xfrm>
        </p:spPr>
      </p:pic>
      <p:graphicFrame>
        <p:nvGraphicFramePr>
          <p:cNvPr id="9218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5164138" y="2574925"/>
          <a:ext cx="3671887" cy="893763"/>
        </p:xfrm>
        <a:graphic>
          <a:graphicData uri="http://schemas.openxmlformats.org/presentationml/2006/ole">
            <p:oleObj spid="_x0000_s9218" name="Equation" r:id="rId4" imgW="939600" imgH="228600" progId="">
              <p:embed/>
            </p:oleObj>
          </a:graphicData>
        </a:graphic>
      </p:graphicFrame>
      <p:pic>
        <p:nvPicPr>
          <p:cNvPr id="9223" name="Picture 14" descr="modes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580063" y="836613"/>
            <a:ext cx="3209925" cy="1714500"/>
          </a:xfrm>
        </p:spPr>
      </p:pic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250825" y="3860800"/>
          <a:ext cx="2665413" cy="720725"/>
        </p:xfrm>
        <a:graphic>
          <a:graphicData uri="http://schemas.openxmlformats.org/presentationml/2006/ole">
            <p:oleObj spid="_x0000_s9219" name="Equation" r:id="rId6" imgW="939600" imgH="253800" progId="">
              <p:embed/>
            </p:oleObj>
          </a:graphicData>
        </a:graphic>
      </p:graphicFrame>
      <p:graphicFrame>
        <p:nvGraphicFramePr>
          <p:cNvPr id="9220" name="Object 8"/>
          <p:cNvGraphicFramePr>
            <a:graphicFrameLocks noChangeAspect="1"/>
          </p:cNvGraphicFramePr>
          <p:nvPr/>
        </p:nvGraphicFramePr>
        <p:xfrm>
          <a:off x="250825" y="3284538"/>
          <a:ext cx="2665413" cy="525462"/>
        </p:xfrm>
        <a:graphic>
          <a:graphicData uri="http://schemas.openxmlformats.org/presentationml/2006/ole">
            <p:oleObj spid="_x0000_s9220" name="Equation" r:id="rId7" imgW="1168200" imgH="228600" progId="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5164138" y="3540125"/>
          <a:ext cx="3673475" cy="663575"/>
        </p:xfrm>
        <a:graphic>
          <a:graphicData uri="http://schemas.openxmlformats.org/presentationml/2006/ole">
            <p:oleObj spid="_x0000_s9221" name="Equation" r:id="rId8" imgW="1244520" imgH="228600" progId="">
              <p:embed/>
            </p:oleObj>
          </a:graphicData>
        </a:graphic>
      </p:graphicFrame>
      <p:sp>
        <p:nvSpPr>
          <p:cNvPr id="9225" name="WordArt 13"/>
          <p:cNvSpPr>
            <a:spLocks noChangeArrowheads="1" noChangeShapeType="1" noTextEdit="1"/>
          </p:cNvSpPr>
          <p:nvPr/>
        </p:nvSpPr>
        <p:spPr bwMode="auto">
          <a:xfrm>
            <a:off x="4657725" y="371475"/>
            <a:ext cx="3827463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Електронски захват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9226" name="Picture 18" descr="modes2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2771775" y="4928644"/>
            <a:ext cx="3200400" cy="1724568"/>
          </a:xfrm>
        </p:spPr>
      </p:pic>
      <p:sp>
        <p:nvSpPr>
          <p:cNvPr id="9227" name="WordArt 13"/>
          <p:cNvSpPr>
            <a:spLocks noChangeArrowheads="1" noChangeShapeType="1" noTextEdit="1"/>
          </p:cNvSpPr>
          <p:nvPr/>
        </p:nvSpPr>
        <p:spPr bwMode="auto">
          <a:xfrm>
            <a:off x="6389688" y="5329238"/>
            <a:ext cx="2540000" cy="1049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%</a:t>
            </a:r>
          </a:p>
        </p:txBody>
      </p:sp>
      <p:sp>
        <p:nvSpPr>
          <p:cNvPr id="9228" name="WordArt 15"/>
          <p:cNvSpPr>
            <a:spLocks noChangeArrowheads="1" noChangeShapeType="1" noTextEdit="1"/>
          </p:cNvSpPr>
          <p:nvPr/>
        </p:nvSpPr>
        <p:spPr bwMode="auto">
          <a:xfrm>
            <a:off x="327025" y="339725"/>
            <a:ext cx="3416300" cy="379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Бета плус распад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4950" y="4686300"/>
            <a:ext cx="2374011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0150" y="4314825"/>
            <a:ext cx="256478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6" name="Group 4"/>
          <p:cNvGrpSpPr>
            <a:grpSpLocks/>
          </p:cNvGrpSpPr>
          <p:nvPr/>
        </p:nvGrpSpPr>
        <p:grpSpPr bwMode="auto">
          <a:xfrm>
            <a:off x="285750" y="1857375"/>
            <a:ext cx="2500313" cy="3065463"/>
            <a:chOff x="521" y="436"/>
            <a:chExt cx="1769" cy="2411"/>
          </a:xfrm>
        </p:grpSpPr>
        <p:graphicFrame>
          <p:nvGraphicFramePr>
            <p:cNvPr id="10242" name="Object 5"/>
            <p:cNvGraphicFramePr>
              <a:graphicFrameLocks noChangeAspect="1"/>
            </p:cNvGraphicFramePr>
            <p:nvPr/>
          </p:nvGraphicFramePr>
          <p:xfrm>
            <a:off x="521" y="2296"/>
            <a:ext cx="1769" cy="551"/>
          </p:xfrm>
          <a:graphic>
            <a:graphicData uri="http://schemas.openxmlformats.org/presentationml/2006/ole">
              <p:oleObj spid="_x0000_s10242" name="Bitmap Image" r:id="rId3" imgW="2172003" imgH="676369" progId="PBrush">
                <p:embed/>
              </p:oleObj>
            </a:graphicData>
          </a:graphic>
        </p:graphicFrame>
        <p:graphicFrame>
          <p:nvGraphicFramePr>
            <p:cNvPr id="10243" name="Object 6"/>
            <p:cNvGraphicFramePr>
              <a:graphicFrameLocks noChangeAspect="1"/>
            </p:cNvGraphicFramePr>
            <p:nvPr/>
          </p:nvGraphicFramePr>
          <p:xfrm>
            <a:off x="521" y="935"/>
            <a:ext cx="1769" cy="767"/>
          </p:xfrm>
          <a:graphic>
            <a:graphicData uri="http://schemas.openxmlformats.org/presentationml/2006/ole">
              <p:oleObj spid="_x0000_s10243" name="Bitmap Image" r:id="rId4" imgW="1580952" imgH="685714" progId="PBrush">
                <p:embed/>
              </p:oleObj>
            </a:graphicData>
          </a:graphic>
        </p:graphicFrame>
        <p:graphicFrame>
          <p:nvGraphicFramePr>
            <p:cNvPr id="10244" name="Object 7"/>
            <p:cNvGraphicFramePr>
              <a:graphicFrameLocks noChangeAspect="1"/>
            </p:cNvGraphicFramePr>
            <p:nvPr/>
          </p:nvGraphicFramePr>
          <p:xfrm>
            <a:off x="521" y="436"/>
            <a:ext cx="1769" cy="552"/>
          </p:xfrm>
          <a:graphic>
            <a:graphicData uri="http://schemas.openxmlformats.org/presentationml/2006/ole">
              <p:oleObj spid="_x0000_s10244" name="Bitmap Image" r:id="rId5" imgW="2228571" imgH="695238" progId="PBrush">
                <p:embed/>
              </p:oleObj>
            </a:graphicData>
          </a:graphic>
        </p:graphicFrame>
        <p:graphicFrame>
          <p:nvGraphicFramePr>
            <p:cNvPr id="10245" name="Object 8"/>
            <p:cNvGraphicFramePr>
              <a:graphicFrameLocks noChangeAspect="1"/>
            </p:cNvGraphicFramePr>
            <p:nvPr/>
          </p:nvGraphicFramePr>
          <p:xfrm>
            <a:off x="521" y="1661"/>
            <a:ext cx="1769" cy="710"/>
          </p:xfrm>
          <a:graphic>
            <a:graphicData uri="http://schemas.openxmlformats.org/presentationml/2006/ole">
              <p:oleObj spid="_x0000_s10245" name="Bitmap Image" r:id="rId6" imgW="1876190" imgH="752381" progId="PBrush">
                <p:embed/>
              </p:oleObj>
            </a:graphicData>
          </a:graphic>
        </p:graphicFrame>
      </p:grpSp>
      <p:pic>
        <p:nvPicPr>
          <p:cNvPr id="10247" name="Picture 4" descr="bush_18_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325" y="2236788"/>
            <a:ext cx="49561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WordArt 9"/>
          <p:cNvSpPr>
            <a:spLocks noChangeArrowheads="1" noChangeShapeType="1" noTextEdit="1"/>
          </p:cNvSpPr>
          <p:nvPr/>
        </p:nvSpPr>
        <p:spPr bwMode="auto">
          <a:xfrm>
            <a:off x="296863" y="404813"/>
            <a:ext cx="4625975" cy="407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Последица бета плус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276225" y="5337175"/>
            <a:ext cx="4625975" cy="463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Последица захвата електрона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0" name="WordArt 9"/>
          <p:cNvSpPr>
            <a:spLocks noChangeArrowheads="1" noChangeShapeType="1" noTextEdit="1"/>
          </p:cNvSpPr>
          <p:nvPr/>
        </p:nvSpPr>
        <p:spPr bwMode="auto">
          <a:xfrm>
            <a:off x="989013" y="977900"/>
            <a:ext cx="6900862" cy="633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Анихилација позитрона и електрона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1" name="WordArt 9"/>
          <p:cNvSpPr>
            <a:spLocks noChangeArrowheads="1" noChangeShapeType="1" noTextEdit="1"/>
          </p:cNvSpPr>
          <p:nvPr/>
        </p:nvSpPr>
        <p:spPr bwMode="auto">
          <a:xfrm>
            <a:off x="1073150" y="5922963"/>
            <a:ext cx="71564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Емитовање фотона карактеристичног X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2" name="WordArt 21"/>
          <p:cNvSpPr>
            <a:spLocks noChangeArrowheads="1" noChangeShapeType="1" noTextEdit="1"/>
          </p:cNvSpPr>
          <p:nvPr/>
        </p:nvSpPr>
        <p:spPr bwMode="auto">
          <a:xfrm>
            <a:off x="2892425" y="1647825"/>
            <a:ext cx="5730875" cy="582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Емитовање два гама кванта од по 511 keV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0" y="0"/>
            <a:ext cx="1841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eaLnBrk="0" hangingPunct="0"/>
            <a:endParaRPr lang="en-US"/>
          </a:p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</p:txBody>
      </p:sp>
      <p:graphicFrame>
        <p:nvGraphicFramePr>
          <p:cNvPr id="11266" name="Object 34"/>
          <p:cNvGraphicFramePr>
            <a:graphicFrameLocks noChangeAspect="1"/>
          </p:cNvGraphicFramePr>
          <p:nvPr>
            <p:ph sz="quarter" idx="2"/>
          </p:nvPr>
        </p:nvGraphicFramePr>
        <p:xfrm>
          <a:off x="1042988" y="1196975"/>
          <a:ext cx="2520950" cy="1611313"/>
        </p:xfrm>
        <a:graphic>
          <a:graphicData uri="http://schemas.openxmlformats.org/presentationml/2006/ole">
            <p:oleObj spid="_x0000_s11266" name="Bitmap Image" r:id="rId3" imgW="1476190" imgH="942857" progId="PBrush">
              <p:embed/>
            </p:oleObj>
          </a:graphicData>
        </a:graphic>
      </p:graphicFrame>
      <p:graphicFrame>
        <p:nvGraphicFramePr>
          <p:cNvPr id="11267" name="Object 37"/>
          <p:cNvGraphicFramePr>
            <a:graphicFrameLocks noChangeAspect="1"/>
          </p:cNvGraphicFramePr>
          <p:nvPr>
            <p:ph sz="quarter" idx="3"/>
          </p:nvPr>
        </p:nvGraphicFramePr>
        <p:xfrm>
          <a:off x="1042988" y="2781300"/>
          <a:ext cx="2520950" cy="1557338"/>
        </p:xfrm>
        <a:graphic>
          <a:graphicData uri="http://schemas.openxmlformats.org/presentationml/2006/ole">
            <p:oleObj spid="_x0000_s11267" name="Bitmap Image" r:id="rId4" imgW="1619476" imgH="1000000" progId="PBrush">
              <p:embed/>
            </p:oleObj>
          </a:graphicData>
        </a:graphic>
      </p:graphicFrame>
      <p:graphicFrame>
        <p:nvGraphicFramePr>
          <p:cNvPr id="11268" name="Object 40"/>
          <p:cNvGraphicFramePr>
            <a:graphicFrameLocks noChangeAspect="1"/>
          </p:cNvGraphicFramePr>
          <p:nvPr>
            <p:ph sz="quarter" idx="4"/>
          </p:nvPr>
        </p:nvGraphicFramePr>
        <p:xfrm>
          <a:off x="1042988" y="4292600"/>
          <a:ext cx="2520950" cy="941388"/>
        </p:xfrm>
        <a:graphic>
          <a:graphicData uri="http://schemas.openxmlformats.org/presentationml/2006/ole">
            <p:oleObj spid="_x0000_s11268" name="Bitmap Image" r:id="rId5" imgW="2371429" imgH="885949" progId="PBrush">
              <p:embed/>
            </p:oleObj>
          </a:graphicData>
        </a:graphic>
      </p:graphicFrame>
      <p:sp>
        <p:nvSpPr>
          <p:cNvPr id="11271" name="WordArt 33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30622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спонтана фисија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aphicFrame>
        <p:nvGraphicFramePr>
          <p:cNvPr id="11269" name="Object 44"/>
          <p:cNvGraphicFramePr>
            <a:graphicFrameLocks noChangeAspect="1"/>
          </p:cNvGraphicFramePr>
          <p:nvPr>
            <p:ph sz="quarter" idx="1"/>
          </p:nvPr>
        </p:nvGraphicFramePr>
        <p:xfrm>
          <a:off x="4067175" y="1196975"/>
          <a:ext cx="4392613" cy="2901950"/>
        </p:xfrm>
        <a:graphic>
          <a:graphicData uri="http://schemas.openxmlformats.org/presentationml/2006/ole">
            <p:oleObj spid="_x0000_s11269" name="Bitmap Image" r:id="rId6" imgW="2161905" imgH="142894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gamma deca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946150"/>
            <a:ext cx="4319588" cy="2392363"/>
          </a:xfrm>
        </p:spPr>
      </p:pic>
      <p:pic>
        <p:nvPicPr>
          <p:cNvPr id="46083" name="Picture 17" descr="modes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549275"/>
            <a:ext cx="4572000" cy="2519363"/>
          </a:xfrm>
        </p:spPr>
      </p:pic>
      <p:pic>
        <p:nvPicPr>
          <p:cNvPr id="46084" name="Picture 25" descr="modes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3573463"/>
            <a:ext cx="4033837" cy="2665412"/>
          </a:xfrm>
        </p:spPr>
      </p:pic>
      <p:pic>
        <p:nvPicPr>
          <p:cNvPr id="46085" name="Picture 38" descr="modes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357563"/>
            <a:ext cx="4284663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WordArt 15"/>
          <p:cNvSpPr>
            <a:spLocks noChangeArrowheads="1" noChangeShapeType="1" noTextEdit="1"/>
          </p:cNvSpPr>
          <p:nvPr/>
        </p:nvSpPr>
        <p:spPr bwMode="auto">
          <a:xfrm>
            <a:off x="209550" y="371475"/>
            <a:ext cx="4149725" cy="327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Гама распад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>
                <a:solidFill>
                  <a:srgbClr val="FFFF00"/>
                </a:solidFill>
              </a:rPr>
              <a:t>Изомерни</a:t>
            </a:r>
            <a:r>
              <a:rPr lang="sr-Latn-CS" dirty="0" smtClean="0">
                <a:solidFill>
                  <a:srgbClr val="FFFF00"/>
                </a:solidFill>
              </a:rPr>
              <a:t> </a:t>
            </a:r>
            <a:r>
              <a:rPr lang="sr-Cyrl-RS" dirty="0" smtClean="0">
                <a:solidFill>
                  <a:srgbClr val="FFFF00"/>
                </a:solidFill>
              </a:rPr>
              <a:t>прелаз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Cyrl-RS" sz="2800" dirty="0" smtClean="0">
                <a:solidFill>
                  <a:srgbClr val="FFFF00"/>
                </a:solidFill>
              </a:rPr>
              <a:t>Током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радиоактивног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распада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потомак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може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имати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ексцитирано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стање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800" dirty="0" smtClean="0">
                <a:solidFill>
                  <a:srgbClr val="FFFF00"/>
                </a:solidFill>
              </a:rPr>
              <a:t>Прелазак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у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ниже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енергетско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стање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праћено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је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емитовањем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гама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кванта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800" dirty="0" smtClean="0">
                <a:solidFill>
                  <a:srgbClr val="FFFF00"/>
                </a:solidFill>
              </a:rPr>
              <a:t>Т</a:t>
            </a:r>
            <a:r>
              <a:rPr lang="sr-Latn-CS" sz="2800" baseline="-25000" dirty="0" smtClean="0">
                <a:solidFill>
                  <a:srgbClr val="FFFF00"/>
                </a:solidFill>
              </a:rPr>
              <a:t>1/2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ексцитираних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стања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може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бити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и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преко</a:t>
            </a:r>
            <a:r>
              <a:rPr lang="sr-Latn-CS" sz="2800" dirty="0" smtClean="0">
                <a:solidFill>
                  <a:srgbClr val="FFFF00"/>
                </a:solidFill>
              </a:rPr>
              <a:t> 600 </a:t>
            </a:r>
            <a:r>
              <a:rPr lang="sr-Cyrl-RS" sz="2800" dirty="0" smtClean="0">
                <a:solidFill>
                  <a:srgbClr val="FFFF00"/>
                </a:solidFill>
              </a:rPr>
              <a:t>година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</a:t>
            </a:r>
          </a:p>
        </p:txBody>
      </p:sp>
      <p:graphicFrame>
        <p:nvGraphicFramePr>
          <p:cNvPr id="12290" name="Object 6"/>
          <p:cNvGraphicFramePr>
            <a:graphicFrameLocks noChangeAspect="1"/>
          </p:cNvGraphicFramePr>
          <p:nvPr/>
        </p:nvGraphicFramePr>
        <p:xfrm>
          <a:off x="2286000" y="4500563"/>
          <a:ext cx="4178300" cy="649287"/>
        </p:xfrm>
        <a:graphic>
          <a:graphicData uri="http://schemas.openxmlformats.org/presentationml/2006/ole">
            <p:oleObj spid="_x0000_s12290" name="Equation" r:id="rId3" imgW="1473120" imgH="228600" progId="">
              <p:embed/>
            </p:oleObj>
          </a:graphicData>
        </a:graphic>
      </p:graphicFrame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488" y="5240338"/>
            <a:ext cx="3357380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3350" y="0"/>
            <a:ext cx="90106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1600" b="1" dirty="0" smtClean="0"/>
              <a:t>Гама зрачење</a:t>
            </a:r>
            <a:r>
              <a:rPr lang="sr-Cyrl-RS" sz="1600" dirty="0" smtClean="0"/>
              <a:t> или </a:t>
            </a:r>
            <a:r>
              <a:rPr lang="sr-Cyrl-RS" sz="1600" b="1" dirty="0" smtClean="0"/>
              <a:t>гама зраци</a:t>
            </a:r>
            <a:r>
              <a:rPr lang="sr-Cyrl-RS" sz="1600" dirty="0" smtClean="0"/>
              <a:t>, </a:t>
            </a:r>
            <a:r>
              <a:rPr lang="sr-Cyrl-RS" sz="1600" b="1" dirty="0" smtClean="0"/>
              <a:t>гама фотони</a:t>
            </a:r>
            <a:r>
              <a:rPr lang="sr-Cyrl-RS" sz="1600" dirty="0" smtClean="0"/>
              <a:t> (</a:t>
            </a:r>
            <a:r>
              <a:rPr lang="el-GR" sz="1600" dirty="0" smtClean="0"/>
              <a:t>γ-</a:t>
            </a:r>
            <a:r>
              <a:rPr lang="sr-Cyrl-RS" sz="1600" dirty="0" smtClean="0"/>
              <a:t>зрачење, </a:t>
            </a:r>
            <a:r>
              <a:rPr lang="el-GR" sz="1600" dirty="0" smtClean="0"/>
              <a:t>γ-</a:t>
            </a:r>
            <a:r>
              <a:rPr lang="sr-Cyrl-RS" sz="1600" dirty="0" smtClean="0"/>
              <a:t>зраци) је облик електромагнетног зрачења са најпродорнијим фотонима, односно најмањим таласним дужинама у електромагнетном спектру. Настају у интеракцијама субатомских честица као што су анихилација честице и античестице и радиоактивни распад; већина зрачења потиче из нуклеарних реакција које се одигравају у међузвезданој средини у свемиру. </a:t>
            </a:r>
            <a:endParaRPr lang="sr-Cyrl-RS" sz="1600" dirty="0"/>
          </a:p>
        </p:txBody>
      </p:sp>
      <p:pic>
        <p:nvPicPr>
          <p:cNvPr id="34818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3509" y="4814448"/>
            <a:ext cx="5833192" cy="1853052"/>
          </a:xfrm>
          <a:prstGeom prst="rect">
            <a:avLst/>
          </a:prstGeom>
          <a:noFill/>
        </p:spPr>
      </p:pic>
      <p:pic>
        <p:nvPicPr>
          <p:cNvPr id="34820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1390650"/>
            <a:ext cx="8477250" cy="3326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9563" y="2417763"/>
            <a:ext cx="41910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1450" y="347663"/>
            <a:ext cx="26955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83" y="371476"/>
            <a:ext cx="4019712" cy="18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5"/>
          <p:cNvSpPr txBox="1">
            <a:spLocks noChangeArrowheads="1"/>
          </p:cNvSpPr>
          <p:nvPr/>
        </p:nvSpPr>
        <p:spPr bwMode="auto">
          <a:xfrm>
            <a:off x="568658" y="1071673"/>
            <a:ext cx="8001184" cy="35394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  <a:defRPr/>
            </a:pP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Генерално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узевши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начин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неки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изотоп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трансформисати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односно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врста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распада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бити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више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или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мање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заступљена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као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енергије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релативни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интензитет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имати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емитоване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честице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(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или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)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гама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кванти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унапред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је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дефинисана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зависи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само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од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броја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протона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неутрона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језгру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представља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“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личну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карту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”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за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сваки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изотоп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.</a:t>
            </a:r>
            <a:endParaRPr lang="en-U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5" y="1151022"/>
            <a:ext cx="90011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Типови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радиоактивног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распада</a:t>
            </a:r>
            <a:endParaRPr lang="en-US" sz="28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Алфа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Енергетски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спектар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алфа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зрачења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специфична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јонизација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домет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интеракције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алфа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честица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материјалом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кроз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који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пролазе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Бета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Електронски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захват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Енергетски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спектар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бета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зрачења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домет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интеракције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бета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честица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материјалом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кроз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који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пролазе</a:t>
            </a:r>
            <a:endParaRPr lang="en-US" sz="28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Гама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конверзија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Карактеристике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гама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зрачења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857250" y="893763"/>
          <a:ext cx="3476625" cy="2493962"/>
        </p:xfrm>
        <a:graphic>
          <a:graphicData uri="http://schemas.openxmlformats.org/presentationml/2006/ole">
            <p:oleObj spid="_x0000_s37890" name="Photo Editor Photo" r:id="rId3" imgW="3905795" imgH="2800741" progId="">
              <p:embed/>
            </p:oleObj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5070475" y="893763"/>
          <a:ext cx="3395663" cy="2493962"/>
        </p:xfrm>
        <a:graphic>
          <a:graphicData uri="http://schemas.openxmlformats.org/presentationml/2006/ole">
            <p:oleObj spid="_x0000_s37891" name="Photo Editor Photo" r:id="rId4" imgW="3905795" imgH="2866667" progId="">
              <p:embed/>
            </p:oleObj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839788" y="3930650"/>
          <a:ext cx="3516312" cy="2571750"/>
        </p:xfrm>
        <a:graphic>
          <a:graphicData uri="http://schemas.openxmlformats.org/presentationml/2006/ole">
            <p:oleObj spid="_x0000_s37892" name="Photo Editor Photo" r:id="rId5" imgW="3895238" imgH="2847619" progId="">
              <p:embed/>
            </p:oleObj>
          </a:graphicData>
        </a:graphic>
      </p:graphicFrame>
      <p:graphicFrame>
        <p:nvGraphicFramePr>
          <p:cNvPr id="17420" name="Object 12"/>
          <p:cNvGraphicFramePr>
            <a:graphicFrameLocks noChangeAspect="1"/>
          </p:cNvGraphicFramePr>
          <p:nvPr>
            <p:ph sz="quarter" idx="4"/>
          </p:nvPr>
        </p:nvGraphicFramePr>
        <p:xfrm>
          <a:off x="5068888" y="3917950"/>
          <a:ext cx="3390900" cy="2606675"/>
        </p:xfrm>
        <a:graphic>
          <a:graphicData uri="http://schemas.openxmlformats.org/presentationml/2006/ole">
            <p:oleObj spid="_x0000_s37893" name="Photo Editor Photo" r:id="rId6" imgW="3943901" imgH="2847619" progId="">
              <p:embed/>
            </p:oleObj>
          </a:graphicData>
        </a:graphic>
      </p:graphicFrame>
      <p:sp>
        <p:nvSpPr>
          <p:cNvPr id="13318" name="WordArt 5"/>
          <p:cNvSpPr>
            <a:spLocks noChangeArrowheads="1" noChangeShapeType="1" noTextEdit="1"/>
          </p:cNvSpPr>
          <p:nvPr/>
        </p:nvSpPr>
        <p:spPr bwMode="auto">
          <a:xfrm>
            <a:off x="1000125" y="214313"/>
            <a:ext cx="7175500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300156"/>
            <a:ext cx="4241800" cy="628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75" y="3762375"/>
            <a:ext cx="38862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4591051" y="356711"/>
            <a:ext cx="455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Biološko vreme polueliminacije (T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1/2</a:t>
            </a: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vreme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potrebno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količina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farmaka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radiofarmaka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apli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kovan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pacijentu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redu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kuje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polovinu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usl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njegovog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izlučivanja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iz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organizma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91051" y="1966435"/>
            <a:ext cx="455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Efektivno vreme polueliminacije (T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1/2</a:t>
            </a: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vr</a:t>
            </a:r>
            <a:r>
              <a:rPr lang="sr-Latn-RS" dirty="0" smtClean="0"/>
              <a:t>e</a:t>
            </a:r>
            <a:r>
              <a:rPr lang="en-US" dirty="0" smtClean="0"/>
              <a:t>me </a:t>
            </a:r>
            <a:r>
              <a:rPr lang="en-US" dirty="0" err="1" smtClean="0"/>
              <a:t>potrebno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aktivnost</a:t>
            </a:r>
            <a:r>
              <a:rPr lang="en-US" dirty="0" smtClean="0"/>
              <a:t> </a:t>
            </a:r>
            <a:r>
              <a:rPr lang="en-US" dirty="0" err="1" smtClean="0"/>
              <a:t>radiofarmaka</a:t>
            </a:r>
            <a:r>
              <a:rPr lang="sr-Latn-RS" dirty="0" smtClean="0"/>
              <a:t> u</a:t>
            </a:r>
            <a:r>
              <a:rPr lang="en-US" dirty="0" smtClean="0"/>
              <a:t> </a:t>
            </a:r>
            <a:r>
              <a:rPr lang="en-US" dirty="0" err="1" smtClean="0"/>
              <a:t>pacijentu</a:t>
            </a:r>
            <a:r>
              <a:rPr lang="en-US" dirty="0" smtClean="0"/>
              <a:t> </a:t>
            </a:r>
            <a:r>
              <a:rPr lang="en-US" dirty="0" err="1" smtClean="0"/>
              <a:t>redu</a:t>
            </a:r>
            <a:r>
              <a:rPr lang="sr-Latn-RS" dirty="0" smtClean="0"/>
              <a:t>kuje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polovinu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sr-Latn-RS" dirty="0" smtClean="0"/>
              <a:t>fizičkog </a:t>
            </a:r>
            <a:r>
              <a:rPr lang="en-US" dirty="0" err="1" smtClean="0"/>
              <a:t>raspada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biološkog</a:t>
            </a:r>
            <a:r>
              <a:rPr lang="en-US" dirty="0" smtClean="0"/>
              <a:t> </a:t>
            </a:r>
            <a:r>
              <a:rPr lang="en-US" dirty="0" err="1" smtClean="0"/>
              <a:t>izlučivanja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7"/>
          <p:cNvGraphicFramePr>
            <a:graphicFrameLocks noChangeAspect="1"/>
          </p:cNvGraphicFramePr>
          <p:nvPr>
            <p:ph/>
          </p:nvPr>
        </p:nvGraphicFramePr>
        <p:xfrm>
          <a:off x="176214" y="1460500"/>
          <a:ext cx="2142738" cy="2221545"/>
        </p:xfrm>
        <a:graphic>
          <a:graphicData uri="http://schemas.openxmlformats.org/presentationml/2006/ole">
            <p:oleObj spid="_x0000_s14338" name="Bitmap Image" r:id="rId3" imgW="3610479" imgH="2610214" progId="PBrush">
              <p:embed/>
            </p:oleObj>
          </a:graphicData>
        </a:graphic>
      </p:graphicFrame>
      <p:sp>
        <p:nvSpPr>
          <p:cNvPr id="14345" name="WordArt 5"/>
          <p:cNvSpPr>
            <a:spLocks noChangeArrowheads="1" noChangeShapeType="1" noTextEdit="1"/>
          </p:cNvSpPr>
          <p:nvPr/>
        </p:nvSpPr>
        <p:spPr bwMode="auto">
          <a:xfrm>
            <a:off x="611188" y="192088"/>
            <a:ext cx="80645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434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7638" y="5740400"/>
            <a:ext cx="4976812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1250" y="1471614"/>
            <a:ext cx="167289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9" name="Object 16"/>
          <p:cNvGraphicFramePr>
            <a:graphicFrameLocks noChangeAspect="1"/>
          </p:cNvGraphicFramePr>
          <p:nvPr/>
        </p:nvGraphicFramePr>
        <p:xfrm>
          <a:off x="6473825" y="1487488"/>
          <a:ext cx="2393950" cy="658812"/>
        </p:xfrm>
        <a:graphic>
          <a:graphicData uri="http://schemas.openxmlformats.org/presentationml/2006/ole">
            <p:oleObj spid="_x0000_s14339" name="Equation" r:id="rId6" imgW="876240" imgH="241200" progId="">
              <p:embed/>
            </p:oleObj>
          </a:graphicData>
        </a:graphic>
      </p:graphicFrame>
      <p:graphicFrame>
        <p:nvGraphicFramePr>
          <p:cNvPr id="14340" name="Object 5"/>
          <p:cNvGraphicFramePr>
            <a:graphicFrameLocks noChangeAspect="1"/>
          </p:cNvGraphicFramePr>
          <p:nvPr/>
        </p:nvGraphicFramePr>
        <p:xfrm>
          <a:off x="6484938" y="2200275"/>
          <a:ext cx="2427287" cy="658813"/>
        </p:xfrm>
        <a:graphic>
          <a:graphicData uri="http://schemas.openxmlformats.org/presentationml/2006/ole">
            <p:oleObj spid="_x0000_s14340" name="Equation" r:id="rId7" imgW="863280" imgH="241200" progId="">
              <p:embed/>
            </p:oleObj>
          </a:graphicData>
        </a:graphic>
      </p:graphicFrame>
      <p:graphicFrame>
        <p:nvGraphicFramePr>
          <p:cNvPr id="14341" name="Object 6"/>
          <p:cNvGraphicFramePr>
            <a:graphicFrameLocks noChangeAspect="1"/>
          </p:cNvGraphicFramePr>
          <p:nvPr/>
        </p:nvGraphicFramePr>
        <p:xfrm>
          <a:off x="5121275" y="3775075"/>
          <a:ext cx="941388" cy="876300"/>
        </p:xfrm>
        <a:graphic>
          <a:graphicData uri="http://schemas.openxmlformats.org/presentationml/2006/ole">
            <p:oleObj spid="_x0000_s14341" name="Equation" r:id="rId8" imgW="545760" imgH="507960" progId="">
              <p:embed/>
            </p:oleObj>
          </a:graphicData>
        </a:graphic>
      </p:graphicFrame>
      <p:graphicFrame>
        <p:nvGraphicFramePr>
          <p:cNvPr id="14342" name="Object 7"/>
          <p:cNvGraphicFramePr>
            <a:graphicFrameLocks noChangeAspect="1"/>
          </p:cNvGraphicFramePr>
          <p:nvPr/>
        </p:nvGraphicFramePr>
        <p:xfrm>
          <a:off x="5064125" y="4792663"/>
          <a:ext cx="1447800" cy="887412"/>
        </p:xfrm>
        <a:graphic>
          <a:graphicData uri="http://schemas.openxmlformats.org/presentationml/2006/ole">
            <p:oleObj spid="_x0000_s14342" name="Equation" r:id="rId9" imgW="660240" imgH="406080" progId="">
              <p:embed/>
            </p:oleObj>
          </a:graphicData>
        </a:graphic>
      </p:graphicFrame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09067" y="1468438"/>
            <a:ext cx="226732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1550" y="1465262"/>
            <a:ext cx="157439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7649" y="3781424"/>
            <a:ext cx="335902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64313" y="3814762"/>
            <a:ext cx="2351087" cy="7191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2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9288" y="4932363"/>
            <a:ext cx="1589087" cy="695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4"/>
          <p:cNvSpPr>
            <a:spLocks noChangeArrowheads="1" noChangeShapeType="1" noTextEdit="1"/>
          </p:cNvSpPr>
          <p:nvPr/>
        </p:nvSpPr>
        <p:spPr bwMode="auto">
          <a:xfrm>
            <a:off x="2143125" y="1928813"/>
            <a:ext cx="4429125" cy="2143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1Bq=1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распад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у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секунди</a:t>
            </a:r>
            <a:endParaRPr lang="pl-PL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kilo, mega, giga, tera....</a:t>
            </a:r>
          </a:p>
          <a:p>
            <a:pPr algn="ctr" eaLnBrk="0" hangingPunct="0">
              <a:defRPr/>
            </a:pPr>
            <a:endParaRPr lang="pl-PL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1Ci=3.7x 10</a:t>
            </a:r>
            <a:r>
              <a:rPr lang="pl-PL" sz="3600" kern="10" baseline="3000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10 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Bq</a:t>
            </a: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mili, mikro, nano, piko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</p:txBody>
      </p:sp>
      <p:sp>
        <p:nvSpPr>
          <p:cNvPr id="99331" name="WordArt 5"/>
          <p:cNvSpPr>
            <a:spLocks noChangeArrowheads="1" noChangeShapeType="1" noTextEdit="1"/>
          </p:cNvSpPr>
          <p:nvPr/>
        </p:nvSpPr>
        <p:spPr bwMode="auto">
          <a:xfrm>
            <a:off x="1500188" y="357188"/>
            <a:ext cx="5670550" cy="1381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Јединице радиоактивности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350874" y="4429125"/>
            <a:ext cx="8150189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дијагностичкој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опсегу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 - mCi (37 kBq - 37 MBq)</a:t>
            </a:r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330347" y="5381145"/>
            <a:ext cx="8201689" cy="8302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терапијској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 (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7.4 GBq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28625" y="785813"/>
            <a:ext cx="8424863" cy="489585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i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радијација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природна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појава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преноса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енергије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кроз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простор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електромагнетним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зрачењем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честицама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Јонизујуће</a:t>
            </a:r>
            <a:r>
              <a:rPr lang="hr-HR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које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јонизује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атоме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материје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Основне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врсте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јонизујућег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електромагнетно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фотонско</a:t>
            </a:r>
            <a:r>
              <a:rPr lang="hr-HR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endParaRPr lang="hr-HR" sz="2400" b="1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честично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корпускуларно</a:t>
            </a:r>
            <a:r>
              <a:rPr lang="hr-HR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928688"/>
            <a:ext cx="8567738" cy="5516562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сноп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фотона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,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основних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кванта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(“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пакетића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”)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енергије</a:t>
            </a:r>
            <a:endParaRPr lang="hr-HR" sz="22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just" eaLnBrk="1" hangingPunct="1">
              <a:defRPr/>
            </a:pP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описује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фреквенцијом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или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таласном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дужином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.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Изузетно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рендгенско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описује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напоном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којим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је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постигнуто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то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у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киловолтима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</a:rPr>
              <a:t>kV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)</a:t>
            </a:r>
          </a:p>
          <a:p>
            <a:pPr algn="just" eaLnBrk="1" hangingPunct="1">
              <a:defRPr/>
            </a:pPr>
            <a:endParaRPr lang="hr-HR" sz="22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	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Врсте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	-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рендгенско</a:t>
            </a:r>
            <a:r>
              <a:rPr lang="hr-HR" sz="22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проналазачу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W.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</a:rPr>
              <a:t>C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.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</a:rPr>
              <a:t>R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ö</a:t>
            </a:r>
            <a:r>
              <a:rPr lang="en-US" sz="2200" dirty="0" err="1" smtClean="0">
                <a:solidFill>
                  <a:srgbClr val="FFFF00"/>
                </a:solidFill>
                <a:latin typeface="Arial Rounded MT Bold" pitchFamily="34" charset="0"/>
              </a:rPr>
              <a:t>ntgenu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,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енгл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. 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X-</a:t>
            </a:r>
            <a:r>
              <a:rPr lang="en-US" sz="2200" i="1" dirty="0" err="1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ra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y</a:t>
            </a:r>
            <a:r>
              <a:rPr lang="en-US" sz="22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s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-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лектромагнетно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таласних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дужина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~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10</a:t>
            </a:r>
            <a:r>
              <a:rPr lang="hr-HR" sz="2200" baseline="30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–10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…10</a:t>
            </a:r>
            <a:r>
              <a:rPr lang="hr-HR" sz="2200" baseline="30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–13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m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гама</a:t>
            </a:r>
            <a:r>
              <a:rPr lang="hr-HR" sz="22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l-GR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–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електромагнетно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таласних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дужина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краћих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од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~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10</a:t>
            </a:r>
            <a:r>
              <a:rPr lang="hr-HR" sz="2200" baseline="30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–13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m</a:t>
            </a:r>
            <a:endParaRPr lang="hr-HR" sz="2200" dirty="0" smtClean="0">
              <a:solidFill>
                <a:srgbClr val="FFFF00"/>
              </a:solidFill>
              <a:latin typeface="Arial Rounded MT Bold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2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***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краћих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таласних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дужина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назива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“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тврдим</a:t>
            </a:r>
            <a:r>
              <a:rPr lang="hr-HR" sz="1800" i="1" dirty="0" smtClean="0">
                <a:solidFill>
                  <a:srgbClr val="FFFF00"/>
                </a:solidFill>
                <a:latin typeface="Arial Rounded MT Bold" pitchFamily="34" charset="0"/>
              </a:rPr>
              <a:t>” 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зрачењем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,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а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дужих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hr-HR" sz="1800" i="1" dirty="0" smtClean="0">
                <a:solidFill>
                  <a:srgbClr val="FFFF00"/>
                </a:solidFill>
                <a:latin typeface="Arial Rounded MT Bold" pitchFamily="34" charset="0"/>
              </a:rPr>
              <a:t> “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меким</a:t>
            </a:r>
            <a:r>
              <a:rPr lang="hr-HR" sz="1800" i="1" dirty="0" smtClean="0">
                <a:solidFill>
                  <a:srgbClr val="FFFF00"/>
                </a:solidFill>
                <a:latin typeface="Arial Rounded MT Bold" pitchFamily="34" charset="0"/>
              </a:rPr>
              <a:t> “ 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зрачењем</a:t>
            </a:r>
            <a:endParaRPr lang="hr-HR" sz="1800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7171" name="WordArt 15"/>
          <p:cNvSpPr>
            <a:spLocks noChangeArrowheads="1" noChangeShapeType="1" noTextEdit="1"/>
          </p:cNvSpPr>
          <p:nvPr/>
        </p:nvSpPr>
        <p:spPr bwMode="auto">
          <a:xfrm>
            <a:off x="1071563" y="142875"/>
            <a:ext cx="69135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Електромагнетна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5000625" y="2357438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 b="1">
                <a:solidFill>
                  <a:srgbClr val="FFFF00"/>
                </a:solidFill>
                <a:latin typeface="Tahoma" pitchFamily="34" charset="0"/>
              </a:rPr>
              <a:t>E=h*v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ral2-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219200"/>
            <a:ext cx="8534400" cy="4648200"/>
          </a:xfrm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06904" y="365126"/>
            <a:ext cx="8398946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зрачења која имају способност јонизације</a:t>
            </a:r>
            <a:r>
              <a:rPr lang="sr-Latn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су</a:t>
            </a:r>
            <a:r>
              <a:rPr lang="sr-Latn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јонизујућа</a:t>
            </a:r>
            <a:r>
              <a:rPr lang="sr-Latn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зрачења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052513"/>
            <a:ext cx="9144000" cy="4824412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Честично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врло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субатомских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или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њихових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</a:rPr>
              <a:t>група</a:t>
            </a:r>
            <a:endParaRPr lang="hr-HR" sz="20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Описује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енергијом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у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</a:rPr>
              <a:t>електронволтима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(</a:t>
            </a:r>
            <a:r>
              <a:rPr lang="en-US" sz="2000" dirty="0" err="1" smtClean="0">
                <a:solidFill>
                  <a:srgbClr val="FFFF00"/>
                </a:solidFill>
                <a:latin typeface="Arial Rounded MT Bold" pitchFamily="34" charset="0"/>
              </a:rPr>
              <a:t>eV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),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</a:rPr>
              <a:t>килоелектронволтима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n-US" sz="2000" dirty="0" err="1" smtClean="0">
                <a:solidFill>
                  <a:srgbClr val="FFFF00"/>
                </a:solidFill>
                <a:latin typeface="Arial Rounded MT Bold" pitchFamily="34" charset="0"/>
              </a:rPr>
              <a:t>keV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)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или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</a:rPr>
              <a:t>мегаелектронволтима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n-US" sz="2000" dirty="0" err="1" smtClean="0">
                <a:solidFill>
                  <a:srgbClr val="FFFF00"/>
                </a:solidFill>
                <a:latin typeface="Arial Rounded MT Bold" pitchFamily="34" charset="0"/>
              </a:rPr>
              <a:t>MeV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)</a:t>
            </a:r>
          </a:p>
          <a:p>
            <a:pPr eaLnBrk="1" hangingPunct="1">
              <a:defRPr/>
            </a:pP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Врсте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</a:rPr>
              <a:t>алфа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(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језгра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атома</a:t>
            </a:r>
            <a:endParaRPr lang="hr-HR" sz="2000" dirty="0" smtClean="0">
              <a:solidFill>
                <a:srgbClr val="FFFF00"/>
              </a:solidFill>
              <a:latin typeface="Arial Rounded MT Bold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  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хелијума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-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два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протона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два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неутрона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),</a:t>
            </a:r>
            <a:endParaRPr lang="hr-HR" sz="20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бета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(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(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електронско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природи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 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једнако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зрачењу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неутронско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неутрона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остало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: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протон</a:t>
            </a:r>
            <a:r>
              <a:rPr lang="sr-Cyrl-RS" sz="2000" i="1" dirty="0" smtClean="0">
                <a:solidFill>
                  <a:srgbClr val="FFFF00"/>
                </a:solidFill>
                <a:cs typeface="Times New Roman" pitchFamily="18" charset="0"/>
              </a:rPr>
              <a:t>с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деутеронско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тритонско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тешкојонско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  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др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9219" name="WordArt 15"/>
          <p:cNvSpPr>
            <a:spLocks noChangeArrowheads="1" noChangeShapeType="1" noTextEdit="1"/>
          </p:cNvSpPr>
          <p:nvPr/>
        </p:nvSpPr>
        <p:spPr bwMode="auto">
          <a:xfrm>
            <a:off x="1071563" y="142875"/>
            <a:ext cx="69135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Корпускуларна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57188" y="500063"/>
            <a:ext cx="8443912" cy="526297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језгро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егзактним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саставом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Радионуклид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Нестабилни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радиоактивни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Изотопи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Изобари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Изомери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протона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неутрона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енергетска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стања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15"/>
          <p:cNvSpPr>
            <a:spLocks noChangeArrowheads="1" noChangeShapeType="1" noTextEdit="1"/>
          </p:cNvSpPr>
          <p:nvPr/>
        </p:nvSpPr>
        <p:spPr bwMode="auto">
          <a:xfrm>
            <a:off x="627063" y="1801813"/>
            <a:ext cx="7921625" cy="2620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Како се језгра ослобађају вишка енергије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-Радиоактивни распади-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61988"/>
            <a:ext cx="45053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sign for radioactivity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80395" y="995362"/>
            <a:ext cx="3854043" cy="336708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5081</TotalTime>
  <Words>556</Words>
  <Application>Microsoft Office PowerPoint</Application>
  <PresentationFormat>On-screen Show (4:3)</PresentationFormat>
  <Paragraphs>95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Beam</vt:lpstr>
      <vt:lpstr>Equation</vt:lpstr>
      <vt:lpstr>Bitmap Image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Изомерни прелаз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Milovan D. Matovic</dc:creator>
  <cp:lastModifiedBy>Matovic</cp:lastModifiedBy>
  <cp:revision>352</cp:revision>
  <dcterms:created xsi:type="dcterms:W3CDTF">2007-06-04T17:04:49Z</dcterms:created>
  <dcterms:modified xsi:type="dcterms:W3CDTF">2018-11-09T21:37:02Z</dcterms:modified>
</cp:coreProperties>
</file>